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1980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21647-9D7C-4A28-BA2E-E55D216B0C31}" type="datetimeFigureOut">
              <a:rPr lang="en-GB" smtClean="0"/>
              <a:t>08/12/2012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1C040-9E45-477D-AEC2-C2D33E03914A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21647-9D7C-4A28-BA2E-E55D216B0C31}" type="datetimeFigureOut">
              <a:rPr lang="en-GB" smtClean="0"/>
              <a:t>08/12/2012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1C040-9E45-477D-AEC2-C2D33E03914A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21647-9D7C-4A28-BA2E-E55D216B0C31}" type="datetimeFigureOut">
              <a:rPr lang="en-GB" smtClean="0"/>
              <a:t>08/12/2012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1C040-9E45-477D-AEC2-C2D33E03914A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21647-9D7C-4A28-BA2E-E55D216B0C31}" type="datetimeFigureOut">
              <a:rPr lang="en-GB" smtClean="0"/>
              <a:t>08/12/2012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1C040-9E45-477D-AEC2-C2D33E03914A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21647-9D7C-4A28-BA2E-E55D216B0C31}" type="datetimeFigureOut">
              <a:rPr lang="en-GB" smtClean="0"/>
              <a:t>08/12/2012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1C040-9E45-477D-AEC2-C2D33E03914A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21647-9D7C-4A28-BA2E-E55D216B0C31}" type="datetimeFigureOut">
              <a:rPr lang="en-GB" smtClean="0"/>
              <a:t>08/12/2012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1C040-9E45-477D-AEC2-C2D33E03914A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21647-9D7C-4A28-BA2E-E55D216B0C31}" type="datetimeFigureOut">
              <a:rPr lang="en-GB" smtClean="0"/>
              <a:t>08/12/2012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1C040-9E45-477D-AEC2-C2D33E03914A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21647-9D7C-4A28-BA2E-E55D216B0C31}" type="datetimeFigureOut">
              <a:rPr lang="en-GB" smtClean="0"/>
              <a:t>08/12/2012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1C040-9E45-477D-AEC2-C2D33E03914A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21647-9D7C-4A28-BA2E-E55D216B0C31}" type="datetimeFigureOut">
              <a:rPr lang="en-GB" smtClean="0"/>
              <a:t>08/12/2012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1C040-9E45-477D-AEC2-C2D33E03914A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21647-9D7C-4A28-BA2E-E55D216B0C31}" type="datetimeFigureOut">
              <a:rPr lang="en-GB" smtClean="0"/>
              <a:t>08/12/2012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1C040-9E45-477D-AEC2-C2D33E03914A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21647-9D7C-4A28-BA2E-E55D216B0C31}" type="datetimeFigureOut">
              <a:rPr lang="en-GB" smtClean="0"/>
              <a:t>08/12/2012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1C040-9E45-477D-AEC2-C2D33E03914A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D21647-9D7C-4A28-BA2E-E55D216B0C31}" type="datetimeFigureOut">
              <a:rPr lang="en-GB" smtClean="0"/>
              <a:t>08/12/2012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F1C040-9E45-477D-AEC2-C2D33E03914A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71212476"/>
              </p:ext>
            </p:extLst>
          </p:nvPr>
        </p:nvGraphicFramePr>
        <p:xfrm>
          <a:off x="-603448" y="16302"/>
          <a:ext cx="7461451" cy="91276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7863"/>
                <a:gridCol w="6813588"/>
              </a:tblGrid>
              <a:tr h="559592">
                <a:tc rowSpan="2">
                  <a:txBody>
                    <a:bodyPr/>
                    <a:lstStyle/>
                    <a:p>
                      <a:pPr algn="ctr"/>
                      <a:endParaRPr lang="en-GB" sz="1300" dirty="0">
                        <a:latin typeface="Candara" pitchFamily="34" charset="0"/>
                      </a:endParaRPr>
                    </a:p>
                  </a:txBody>
                  <a:tcPr marT="42203" marB="42203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u="none" dirty="0" smtClean="0">
                          <a:solidFill>
                            <a:schemeClr val="tx1"/>
                          </a:solidFill>
                        </a:rPr>
                        <a:t>Question Guidance:</a:t>
                      </a:r>
                      <a:r>
                        <a:rPr lang="en-GB" sz="1600" u="none" baseline="0" dirty="0" smtClean="0">
                          <a:solidFill>
                            <a:schemeClr val="tx1"/>
                          </a:solidFill>
                        </a:rPr>
                        <a:t> The 10 mark question</a:t>
                      </a:r>
                      <a:endParaRPr lang="en-GB" sz="1600" u="none" dirty="0" smtClean="0">
                        <a:solidFill>
                          <a:schemeClr val="tx1"/>
                        </a:solidFill>
                      </a:endParaRPr>
                    </a:p>
                  </a:txBody>
                  <a:tcPr marT="42203" marB="42203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56810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300" b="1" baseline="0" dirty="0" smtClean="0">
                        <a:latin typeface="Candara" pitchFamily="34" charset="0"/>
                      </a:endParaRPr>
                    </a:p>
                  </a:txBody>
                  <a:tcPr marT="42203" marB="42203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53702502"/>
              </p:ext>
            </p:extLst>
          </p:nvPr>
        </p:nvGraphicFramePr>
        <p:xfrm>
          <a:off x="3216116" y="1966875"/>
          <a:ext cx="3453244" cy="36071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95511"/>
                <a:gridCol w="2257733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100" baseline="0" dirty="0" smtClean="0"/>
                        <a:t>‘Against’ argument</a:t>
                      </a:r>
                    </a:p>
                  </a:txBody>
                  <a:tcPr marT="42203" marB="4220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dirty="0" smtClean="0"/>
                        <a:t>On the other hand...</a:t>
                      </a:r>
                    </a:p>
                    <a:p>
                      <a:endParaRPr lang="en-GB" sz="1100" dirty="0" smtClean="0"/>
                    </a:p>
                    <a:p>
                      <a:endParaRPr lang="en-GB" sz="1100" dirty="0"/>
                    </a:p>
                  </a:txBody>
                  <a:tcPr marT="42203" marB="42203"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100" dirty="0" smtClean="0"/>
                        <a:t>Point</a:t>
                      </a:r>
                      <a:r>
                        <a:rPr lang="en-GB" sz="1100" baseline="0" dirty="0" smtClean="0"/>
                        <a:t> 1</a:t>
                      </a:r>
                    </a:p>
                  </a:txBody>
                  <a:tcPr marT="42203" marB="4220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100" dirty="0" smtClean="0"/>
                    </a:p>
                    <a:p>
                      <a:endParaRPr lang="en-GB" sz="1100" dirty="0" smtClean="0"/>
                    </a:p>
                    <a:p>
                      <a:endParaRPr lang="en-GB" sz="1100" dirty="0"/>
                    </a:p>
                  </a:txBody>
                  <a:tcPr marT="42203" marB="42203"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100" dirty="0" smtClean="0"/>
                        <a:t>Explanation (how that</a:t>
                      </a:r>
                      <a:r>
                        <a:rPr lang="en-GB" sz="1100" baseline="0" dirty="0" smtClean="0"/>
                        <a:t> point links to the argument)</a:t>
                      </a:r>
                      <a:endParaRPr lang="en-GB" sz="1100" dirty="0"/>
                    </a:p>
                  </a:txBody>
                  <a:tcPr marT="42203" marB="4220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dirty="0" smtClean="0"/>
                        <a:t>This shows that...</a:t>
                      </a:r>
                    </a:p>
                    <a:p>
                      <a:endParaRPr lang="en-GB" sz="1100" dirty="0" smtClean="0"/>
                    </a:p>
                    <a:p>
                      <a:endParaRPr lang="en-GB" sz="1100" dirty="0" smtClean="0"/>
                    </a:p>
                    <a:p>
                      <a:endParaRPr lang="en-GB" sz="1100" dirty="0" smtClean="0"/>
                    </a:p>
                    <a:p>
                      <a:endParaRPr lang="en-GB" sz="1100" dirty="0"/>
                    </a:p>
                  </a:txBody>
                  <a:tcPr marT="42203" marB="42203"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100" dirty="0" smtClean="0"/>
                        <a:t>Point 2</a:t>
                      </a:r>
                      <a:endParaRPr lang="en-GB" sz="1100" dirty="0"/>
                    </a:p>
                  </a:txBody>
                  <a:tcPr marT="42203" marB="4220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100" dirty="0" smtClean="0"/>
                    </a:p>
                    <a:p>
                      <a:endParaRPr lang="en-GB" sz="1100" dirty="0" smtClean="0"/>
                    </a:p>
                    <a:p>
                      <a:endParaRPr lang="en-GB" sz="1100" dirty="0" smtClean="0"/>
                    </a:p>
                  </a:txBody>
                  <a:tcPr marT="42203" marB="42203"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100" dirty="0" smtClean="0"/>
                        <a:t>Explanation (how that</a:t>
                      </a:r>
                      <a:r>
                        <a:rPr lang="en-GB" sz="1100" baseline="0" dirty="0" smtClean="0"/>
                        <a:t> point links to the argument)</a:t>
                      </a:r>
                      <a:endParaRPr lang="en-GB" sz="1100" dirty="0"/>
                    </a:p>
                  </a:txBody>
                  <a:tcPr marT="42203" marB="4220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/>
                        <a:t>This shows that...</a:t>
                      </a:r>
                    </a:p>
                    <a:p>
                      <a:endParaRPr lang="en-GB" sz="1100" dirty="0" smtClean="0"/>
                    </a:p>
                    <a:p>
                      <a:endParaRPr lang="en-GB" sz="1100" dirty="0" smtClean="0"/>
                    </a:p>
                    <a:p>
                      <a:endParaRPr lang="en-GB" sz="1100" dirty="0" smtClean="0"/>
                    </a:p>
                    <a:p>
                      <a:endParaRPr lang="en-GB" sz="1100" dirty="0" smtClean="0"/>
                    </a:p>
                  </a:txBody>
                  <a:tcPr marT="42203" marB="42203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60648" y="7225263"/>
            <a:ext cx="6408712" cy="1440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200" dirty="0" smtClean="0"/>
              <a:t>If you complete the ‘for argument successfully will get 4 marks	 (D Grade)</a:t>
            </a:r>
          </a:p>
          <a:p>
            <a:endParaRPr lang="en-GB" sz="1200" dirty="0" smtClean="0"/>
          </a:p>
          <a:p>
            <a:r>
              <a:rPr lang="en-GB" sz="1200" dirty="0" smtClean="0"/>
              <a:t>Complete both arguments + 1 explanation each you will get 6 marks	 (C Grade)</a:t>
            </a:r>
          </a:p>
          <a:p>
            <a:endParaRPr lang="en-GB" sz="1200" dirty="0" smtClean="0"/>
          </a:p>
          <a:p>
            <a:r>
              <a:rPr lang="en-GB" sz="1200" dirty="0" smtClean="0"/>
              <a:t>If you complete both arguments successfully you will get 8 marks	 (B Grade)</a:t>
            </a:r>
          </a:p>
          <a:p>
            <a:endParaRPr lang="en-GB" sz="1200" dirty="0" smtClean="0"/>
          </a:p>
          <a:p>
            <a:r>
              <a:rPr lang="en-GB" sz="1200" dirty="0" smtClean="0"/>
              <a:t>Complete both arguments and the conclusion for 10 marks		 (A Grade)</a:t>
            </a:r>
          </a:p>
        </p:txBody>
      </p:sp>
      <p:pic>
        <p:nvPicPr>
          <p:cNvPr id="2050" name="Picture 2" descr="http://devongeography.files.wordpress.com/2012/08/ocr22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264" y="81742"/>
            <a:ext cx="936104" cy="4231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53702502"/>
              </p:ext>
            </p:extLst>
          </p:nvPr>
        </p:nvGraphicFramePr>
        <p:xfrm>
          <a:off x="260648" y="1966875"/>
          <a:ext cx="2880320" cy="36071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97166"/>
                <a:gridCol w="1883154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100" baseline="0" dirty="0" smtClean="0"/>
                        <a:t>‘For’ argument</a:t>
                      </a:r>
                    </a:p>
                  </a:txBody>
                  <a:tcPr marT="42203" marB="4220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dirty="0" smtClean="0"/>
                        <a:t>It can be argued that...</a:t>
                      </a:r>
                    </a:p>
                    <a:p>
                      <a:endParaRPr lang="en-GB" sz="1100" dirty="0" smtClean="0"/>
                    </a:p>
                    <a:p>
                      <a:endParaRPr lang="en-GB" sz="1100" dirty="0"/>
                    </a:p>
                  </a:txBody>
                  <a:tcPr marT="42203" marB="42203"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100" dirty="0" smtClean="0"/>
                        <a:t>Point</a:t>
                      </a:r>
                      <a:r>
                        <a:rPr lang="en-GB" sz="1100" baseline="0" dirty="0" smtClean="0"/>
                        <a:t> 1</a:t>
                      </a:r>
                    </a:p>
                  </a:txBody>
                  <a:tcPr marT="42203" marB="4220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100" dirty="0" smtClean="0"/>
                    </a:p>
                    <a:p>
                      <a:endParaRPr lang="en-GB" sz="1100" dirty="0" smtClean="0"/>
                    </a:p>
                    <a:p>
                      <a:endParaRPr lang="en-GB" sz="1100" dirty="0"/>
                    </a:p>
                  </a:txBody>
                  <a:tcPr marT="42203" marB="42203"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100" dirty="0" smtClean="0"/>
                        <a:t>Explanation (how that</a:t>
                      </a:r>
                      <a:r>
                        <a:rPr lang="en-GB" sz="1100" baseline="0" dirty="0" smtClean="0"/>
                        <a:t> point links to the argument)</a:t>
                      </a:r>
                      <a:endParaRPr lang="en-GB" sz="1100" dirty="0"/>
                    </a:p>
                  </a:txBody>
                  <a:tcPr marT="42203" marB="4220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dirty="0" smtClean="0"/>
                        <a:t>This shows that...</a:t>
                      </a:r>
                    </a:p>
                    <a:p>
                      <a:endParaRPr lang="en-GB" sz="1100" dirty="0" smtClean="0"/>
                    </a:p>
                    <a:p>
                      <a:endParaRPr lang="en-GB" sz="1100" dirty="0" smtClean="0"/>
                    </a:p>
                    <a:p>
                      <a:endParaRPr lang="en-GB" sz="1100" dirty="0" smtClean="0"/>
                    </a:p>
                    <a:p>
                      <a:endParaRPr lang="en-GB" sz="1100" dirty="0"/>
                    </a:p>
                  </a:txBody>
                  <a:tcPr marT="42203" marB="42203"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100" dirty="0" smtClean="0"/>
                        <a:t>Point 2</a:t>
                      </a:r>
                      <a:endParaRPr lang="en-GB" sz="1100" dirty="0"/>
                    </a:p>
                  </a:txBody>
                  <a:tcPr marT="42203" marB="4220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100" dirty="0" smtClean="0"/>
                    </a:p>
                    <a:p>
                      <a:endParaRPr lang="en-GB" sz="1100" dirty="0" smtClean="0"/>
                    </a:p>
                    <a:p>
                      <a:endParaRPr lang="en-GB" sz="1100" dirty="0" smtClean="0"/>
                    </a:p>
                  </a:txBody>
                  <a:tcPr marT="42203" marB="42203"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100" dirty="0" smtClean="0"/>
                        <a:t>Explanation (how that</a:t>
                      </a:r>
                      <a:r>
                        <a:rPr lang="en-GB" sz="1100" baseline="0" dirty="0" smtClean="0"/>
                        <a:t> point links to the argument)</a:t>
                      </a:r>
                      <a:endParaRPr lang="en-GB" sz="1100" dirty="0"/>
                    </a:p>
                  </a:txBody>
                  <a:tcPr marT="42203" marB="4220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/>
                        <a:t>This shows that...</a:t>
                      </a:r>
                    </a:p>
                    <a:p>
                      <a:endParaRPr lang="en-GB" sz="1100" dirty="0" smtClean="0"/>
                    </a:p>
                    <a:p>
                      <a:endParaRPr lang="en-GB" sz="1100" dirty="0" smtClean="0"/>
                    </a:p>
                    <a:p>
                      <a:endParaRPr lang="en-GB" sz="1100" dirty="0" smtClean="0"/>
                    </a:p>
                    <a:p>
                      <a:endParaRPr lang="en-GB" sz="1100" dirty="0" smtClean="0"/>
                    </a:p>
                  </a:txBody>
                  <a:tcPr marT="42203" marB="42203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60648" y="6948264"/>
            <a:ext cx="6408712" cy="2880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200" b="1" dirty="0" smtClean="0"/>
              <a:t>Getting the Marks</a:t>
            </a:r>
            <a:endParaRPr lang="en-GB" sz="1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60648" y="1691680"/>
            <a:ext cx="6408712" cy="2880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200" b="1" dirty="0" smtClean="0"/>
              <a:t>Structuring an Answer</a:t>
            </a:r>
            <a:endParaRPr lang="en-GB" sz="12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60648" y="793206"/>
            <a:ext cx="6408712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200" dirty="0" smtClean="0"/>
              <a:t>This question will take up the most time and effort in the exam. You need to give to sides to the argument (similar to 2 six mark questions) and then answer the question by making a final decision in the conclusion.</a:t>
            </a:r>
            <a:endParaRPr lang="en-GB" sz="1200" dirty="0"/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53702502"/>
              </p:ext>
            </p:extLst>
          </p:nvPr>
        </p:nvGraphicFramePr>
        <p:xfrm>
          <a:off x="260648" y="5868144"/>
          <a:ext cx="6408712" cy="75496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9347"/>
                <a:gridCol w="5299365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100" baseline="0" dirty="0" smtClean="0"/>
                        <a:t>Conclusion</a:t>
                      </a:r>
                    </a:p>
                  </a:txBody>
                  <a:tcPr marT="42203" marB="4220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dirty="0" smtClean="0"/>
                        <a:t>In conclusion.../</a:t>
                      </a:r>
                      <a:r>
                        <a:rPr lang="en-GB" sz="1100" baseline="0" dirty="0" smtClean="0"/>
                        <a:t>Overall.../The strongest argument is..../Without (factor).../How far</a:t>
                      </a:r>
                      <a:endParaRPr lang="en-GB" sz="1100" dirty="0" smtClean="0"/>
                    </a:p>
                    <a:p>
                      <a:endParaRPr lang="en-GB" sz="1100" dirty="0" smtClean="0"/>
                    </a:p>
                    <a:p>
                      <a:endParaRPr lang="en-GB" sz="1100" dirty="0" smtClean="0"/>
                    </a:p>
                    <a:p>
                      <a:endParaRPr lang="en-GB" sz="1100" dirty="0"/>
                    </a:p>
                  </a:txBody>
                  <a:tcPr marT="42203" marB="42203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0" y="22549"/>
          <a:ext cx="7389440" cy="91214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98242"/>
                <a:gridCol w="591198"/>
              </a:tblGrid>
              <a:tr h="9121451">
                <a:tc>
                  <a:txBody>
                    <a:bodyPr/>
                    <a:lstStyle/>
                    <a:p>
                      <a:pPr algn="ctr"/>
                      <a:endParaRPr lang="en-GB" sz="1200" dirty="0" smtClean="0">
                        <a:latin typeface="Candara" pitchFamily="34" charset="0"/>
                      </a:endParaRPr>
                    </a:p>
                    <a:p>
                      <a:pPr algn="ctr"/>
                      <a:endParaRPr lang="en-GB" sz="1200" b="1" baseline="0" dirty="0" smtClean="0">
                        <a:latin typeface="Candara" pitchFamily="34" charset="0"/>
                      </a:endParaRPr>
                    </a:p>
                    <a:p>
                      <a:pPr algn="ctr"/>
                      <a:endParaRPr lang="en-GB" sz="1200" b="1" baseline="0" dirty="0" smtClean="0">
                        <a:latin typeface="Candara" pitchFamily="34" charset="0"/>
                      </a:endParaRPr>
                    </a:p>
                    <a:p>
                      <a:pPr algn="ctr"/>
                      <a:endParaRPr lang="en-GB" sz="1200" b="1" baseline="0" dirty="0" smtClean="0">
                        <a:latin typeface="Candara" pitchFamily="34" charset="0"/>
                      </a:endParaRPr>
                    </a:p>
                    <a:p>
                      <a:pPr algn="ctr"/>
                      <a:endParaRPr lang="en-GB" sz="1200" b="1" baseline="0" dirty="0" smtClean="0">
                        <a:latin typeface="Candara" pitchFamily="34" charset="0"/>
                      </a:endParaRPr>
                    </a:p>
                    <a:p>
                      <a:pPr algn="ctr"/>
                      <a:endParaRPr lang="en-GB" sz="1200" b="1" baseline="0" dirty="0" smtClean="0">
                        <a:latin typeface="Candara" pitchFamily="34" charset="0"/>
                      </a:endParaRPr>
                    </a:p>
                    <a:p>
                      <a:pPr algn="ctr"/>
                      <a:endParaRPr lang="en-GB" sz="1200" b="1" baseline="0" dirty="0" smtClean="0">
                        <a:latin typeface="Candara" pitchFamily="34" charset="0"/>
                      </a:endParaRPr>
                    </a:p>
                    <a:p>
                      <a:pPr algn="ctr"/>
                      <a:endParaRPr lang="en-GB" sz="1200" b="1" baseline="0" dirty="0" smtClean="0">
                        <a:latin typeface="Candara" pitchFamily="34" charset="0"/>
                      </a:endParaRPr>
                    </a:p>
                    <a:p>
                      <a:pPr algn="ctr"/>
                      <a:endParaRPr lang="en-GB" sz="1200" b="1" baseline="0" dirty="0" smtClean="0">
                        <a:latin typeface="Candara" pitchFamily="34" charset="0"/>
                      </a:endParaRPr>
                    </a:p>
                    <a:p>
                      <a:pPr algn="ctr"/>
                      <a:endParaRPr lang="en-GB" sz="1400" b="1" dirty="0" smtClean="0">
                        <a:latin typeface="Candara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200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ndara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204864" y="107504"/>
            <a:ext cx="19177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/>
              <a:t>Example Question</a:t>
            </a:r>
            <a:endParaRPr lang="en-GB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60648" y="395536"/>
            <a:ext cx="5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 smtClean="0"/>
              <a:t>‘The policy of appeasement was a failure.’ How far do you agree with this statement? Explain your answer.</a:t>
            </a:r>
            <a:endParaRPr lang="en-GB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332656" y="971600"/>
            <a:ext cx="6048672" cy="7663636"/>
          </a:xfrm>
          <a:prstGeom prst="rect">
            <a:avLst/>
          </a:prstGeom>
          <a:noFill/>
          <a:ln>
            <a:solidFill>
              <a:schemeClr val="dk1"/>
            </a:solidFill>
          </a:ln>
        </p:spPr>
        <p:txBody>
          <a:bodyPr wrap="square" rtlCol="0">
            <a:spAutoFit/>
          </a:bodyPr>
          <a:lstStyle/>
          <a:p>
            <a:endParaRPr lang="en-GB" sz="1200" b="1" dirty="0" smtClean="0"/>
          </a:p>
          <a:p>
            <a:r>
              <a:rPr lang="en-GB" sz="1200" b="1" dirty="0" smtClean="0"/>
              <a:t>Level 1 General answer lacking specific contextual knowledge 		1-2</a:t>
            </a:r>
          </a:p>
          <a:p>
            <a:pPr lvl="1"/>
            <a:r>
              <a:rPr lang="en-GB" sz="1200" i="1" dirty="0" smtClean="0"/>
              <a:t>e.g. ‘It was as war broke out.’</a:t>
            </a:r>
          </a:p>
          <a:p>
            <a:endParaRPr lang="en-GB" sz="1200" b="1" dirty="0" smtClean="0"/>
          </a:p>
          <a:p>
            <a:r>
              <a:rPr lang="en-GB" sz="1200" b="1" dirty="0" smtClean="0"/>
              <a:t>Level 2 Description / identification of success / failure 			2-4</a:t>
            </a:r>
          </a:p>
          <a:p>
            <a:r>
              <a:rPr lang="en-GB" sz="1200" b="1" dirty="0" smtClean="0"/>
              <a:t>(One mark for each)</a:t>
            </a:r>
          </a:p>
          <a:p>
            <a:pPr lvl="1"/>
            <a:r>
              <a:rPr lang="en-GB" sz="1200" i="1" dirty="0" smtClean="0"/>
              <a:t>e.g. ‘It gave Hitler the opportunity to grow stronger.’</a:t>
            </a:r>
          </a:p>
          <a:p>
            <a:pPr lvl="1"/>
            <a:r>
              <a:rPr lang="en-GB" sz="1200" i="1" dirty="0" smtClean="0"/>
              <a:t>‘It allowed Hitler to break international agreements.’</a:t>
            </a:r>
          </a:p>
          <a:p>
            <a:pPr lvl="1"/>
            <a:r>
              <a:rPr lang="en-GB" sz="1200" i="1" dirty="0" smtClean="0"/>
              <a:t>‘It allowed Hitler to be aggressive.’</a:t>
            </a:r>
          </a:p>
          <a:p>
            <a:pPr lvl="1"/>
            <a:r>
              <a:rPr lang="en-GB" sz="1200" i="1" dirty="0" smtClean="0"/>
              <a:t>‘It alarmed the USSR.’</a:t>
            </a:r>
          </a:p>
          <a:p>
            <a:pPr lvl="1"/>
            <a:r>
              <a:rPr lang="en-GB" sz="1200" i="1" dirty="0" smtClean="0"/>
              <a:t>‘It brought about missed opportunities to stop Hitler.’</a:t>
            </a:r>
          </a:p>
          <a:p>
            <a:pPr lvl="1"/>
            <a:r>
              <a:rPr lang="en-GB" sz="1200" i="1" dirty="0" smtClean="0"/>
              <a:t>‘It gave time to Britain to rearm and delay war.’</a:t>
            </a:r>
          </a:p>
          <a:p>
            <a:pPr lvl="1"/>
            <a:r>
              <a:rPr lang="en-GB" sz="1200" i="1" dirty="0" smtClean="0"/>
              <a:t>‘People wanted a strong Germany to deal with Stalin.’</a:t>
            </a:r>
          </a:p>
          <a:p>
            <a:pPr lvl="1"/>
            <a:r>
              <a:rPr lang="en-GB" sz="1200" i="1" dirty="0" smtClean="0"/>
              <a:t>‘It was thought eventually Hitler would be satisfied.’</a:t>
            </a:r>
          </a:p>
          <a:p>
            <a:endParaRPr lang="en-GB" sz="1200" b="1" dirty="0" smtClean="0"/>
          </a:p>
          <a:p>
            <a:r>
              <a:rPr lang="en-GB" sz="1200" b="1" dirty="0" smtClean="0"/>
              <a:t>Level 3 Explanation of success OR failure of appeasement 			4-6</a:t>
            </a:r>
          </a:p>
          <a:p>
            <a:r>
              <a:rPr lang="en-GB" sz="1200" b="1" dirty="0" smtClean="0"/>
              <a:t>(Developed explanation to be given two marks within L3 and L4)</a:t>
            </a:r>
          </a:p>
          <a:p>
            <a:pPr lvl="1"/>
            <a:r>
              <a:rPr lang="en-GB" sz="1200" i="1" dirty="0" smtClean="0"/>
              <a:t>e.g. ‘Appeasement was about giving in to a bully. The appeasers assumed that if they</a:t>
            </a:r>
          </a:p>
          <a:p>
            <a:pPr lvl="1"/>
            <a:r>
              <a:rPr lang="en-GB" sz="1200" i="1" dirty="0" smtClean="0"/>
              <a:t>made concessions to Hitler it would reduce the chances of war. In fact it encouraged Hitler to demand more. It left Czechoslovakia to its fate’</a:t>
            </a:r>
          </a:p>
          <a:p>
            <a:pPr lvl="1"/>
            <a:r>
              <a:rPr lang="en-GB" sz="1200" i="1" dirty="0" smtClean="0"/>
              <a:t>‘The appeasers assumed Hitler was a rational politician. They completely misjudged his</a:t>
            </a:r>
          </a:p>
          <a:p>
            <a:pPr lvl="1"/>
            <a:r>
              <a:rPr lang="en-GB" sz="1200" i="1" dirty="0" smtClean="0"/>
              <a:t>ruthlessness both to break agreements such as the Treaty and use force.’</a:t>
            </a:r>
          </a:p>
          <a:p>
            <a:pPr lvl="1"/>
            <a:r>
              <a:rPr lang="en-GB" sz="1200" i="1" dirty="0" smtClean="0"/>
              <a:t>‘The appeasers missed vital opportunities to stop Hitler, in particular over the Rhineland</a:t>
            </a:r>
          </a:p>
          <a:p>
            <a:pPr lvl="1"/>
            <a:r>
              <a:rPr lang="en-GB" sz="1200" i="1" dirty="0" smtClean="0"/>
              <a:t>and by delaying allowed Hitler time to build up his military strength.’</a:t>
            </a:r>
          </a:p>
          <a:p>
            <a:pPr lvl="1"/>
            <a:r>
              <a:rPr lang="en-GB" sz="1200" i="1" dirty="0" smtClean="0"/>
              <a:t>‘It alarmed the USSR as Hitler made no secret of his plans to expand eastwards. It sent</a:t>
            </a:r>
          </a:p>
          <a:p>
            <a:pPr lvl="1"/>
            <a:r>
              <a:rPr lang="en-GB" sz="1200" i="1" dirty="0" smtClean="0"/>
              <a:t>the message to the Soviet Union that Britain and France would not stand in his way.’</a:t>
            </a:r>
          </a:p>
          <a:p>
            <a:pPr lvl="1"/>
            <a:r>
              <a:rPr lang="en-GB" sz="1200" b="1" i="1" dirty="0" smtClean="0"/>
              <a:t>OR</a:t>
            </a:r>
          </a:p>
          <a:p>
            <a:pPr lvl="1"/>
            <a:r>
              <a:rPr lang="en-GB" sz="1200" i="1" dirty="0" smtClean="0"/>
              <a:t>‘Britain was too weak militarily to fight Germany and it gave time for Britain to rearm so they were ready to fight when Germany invaded Poland.’</a:t>
            </a:r>
          </a:p>
          <a:p>
            <a:pPr lvl="1"/>
            <a:r>
              <a:rPr lang="en-GB" sz="1200" i="1" dirty="0" smtClean="0"/>
              <a:t>‘Both British and French leaders wanted to avoid the horrors of another war and made</a:t>
            </a:r>
          </a:p>
          <a:p>
            <a:pPr lvl="1"/>
            <a:r>
              <a:rPr lang="en-GB" sz="1200" i="1" dirty="0" smtClean="0"/>
              <a:t>every effort through appeasement to do so. This was supported by many people who</a:t>
            </a:r>
          </a:p>
          <a:p>
            <a:pPr lvl="1"/>
            <a:r>
              <a:rPr lang="en-GB" sz="1200" i="1" dirty="0" smtClean="0"/>
              <a:t>appreciated the efforts to avoid the horrors of another conflict.’</a:t>
            </a:r>
          </a:p>
          <a:p>
            <a:pPr lvl="1"/>
            <a:r>
              <a:rPr lang="en-GB" sz="1200" i="1" dirty="0" smtClean="0"/>
              <a:t>‘The British people hoped that a strong Germany would stop the spread of Communism.</a:t>
            </a:r>
          </a:p>
          <a:p>
            <a:pPr lvl="1"/>
            <a:r>
              <a:rPr lang="en-GB" sz="1200" i="1" dirty="0" smtClean="0"/>
              <a:t>The USSR under Stalin was seen as a much greater threat. The Nazi-Soviet Pact had not</a:t>
            </a:r>
          </a:p>
          <a:p>
            <a:pPr lvl="1"/>
            <a:r>
              <a:rPr lang="en-GB" sz="1200" i="1" dirty="0" smtClean="0"/>
              <a:t>been anticipated.’</a:t>
            </a:r>
          </a:p>
          <a:p>
            <a:endParaRPr lang="en-GB" sz="1200" b="1" dirty="0" smtClean="0"/>
          </a:p>
          <a:p>
            <a:r>
              <a:rPr lang="en-GB" sz="1200" b="1" dirty="0" smtClean="0"/>
              <a:t>Level 4 Explanation of success AND failure of appeasement 		6-9</a:t>
            </a:r>
          </a:p>
          <a:p>
            <a:pPr lvl="1"/>
            <a:r>
              <a:rPr lang="en-GB" sz="1200" i="1" dirty="0" smtClean="0"/>
              <a:t>Both sides of Level 3</a:t>
            </a:r>
          </a:p>
          <a:p>
            <a:endParaRPr lang="en-GB" sz="1200" b="1" dirty="0" smtClean="0"/>
          </a:p>
          <a:p>
            <a:r>
              <a:rPr lang="en-GB" sz="1200" b="1" dirty="0" smtClean="0"/>
              <a:t>Level 5 Explains with evaluation of ‘how far’ 			9-10</a:t>
            </a:r>
          </a:p>
          <a:p>
            <a:endParaRPr lang="en-GB" sz="1200" dirty="0"/>
          </a:p>
        </p:txBody>
      </p:sp>
    </p:spTree>
    <p:extLst>
      <p:ext uri="{BB962C8B-B14F-4D97-AF65-F5344CB8AC3E}">
        <p14:creationId xmlns="" xmlns:p14="http://schemas.microsoft.com/office/powerpoint/2010/main" val="4048300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202</Words>
  <Application>Microsoft Office PowerPoint</Application>
  <PresentationFormat>On-screen Show (4:3)</PresentationFormat>
  <Paragraphs>90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>RM plc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grt2</dc:creator>
  <cp:lastModifiedBy>grt2</cp:lastModifiedBy>
  <cp:revision>1</cp:revision>
  <dcterms:created xsi:type="dcterms:W3CDTF">2012-12-08T17:43:41Z</dcterms:created>
  <dcterms:modified xsi:type="dcterms:W3CDTF">2012-12-08T17:43:49Z</dcterms:modified>
</cp:coreProperties>
</file>